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61" r:id="rId2"/>
  </p:sldMasterIdLst>
  <p:notesMasterIdLst>
    <p:notesMasterId r:id="rId48"/>
  </p:notesMasterIdLst>
  <p:sldIdLst>
    <p:sldId id="256" r:id="rId3"/>
    <p:sldId id="289" r:id="rId4"/>
    <p:sldId id="290" r:id="rId5"/>
    <p:sldId id="330" r:id="rId6"/>
    <p:sldId id="312" r:id="rId7"/>
    <p:sldId id="331" r:id="rId8"/>
    <p:sldId id="313" r:id="rId9"/>
    <p:sldId id="332" r:id="rId10"/>
    <p:sldId id="314" r:id="rId11"/>
    <p:sldId id="338" r:id="rId12"/>
    <p:sldId id="339" r:id="rId13"/>
    <p:sldId id="334" r:id="rId14"/>
    <p:sldId id="335" r:id="rId15"/>
    <p:sldId id="336" r:id="rId16"/>
    <p:sldId id="337" r:id="rId17"/>
    <p:sldId id="315" r:id="rId18"/>
    <p:sldId id="321" r:id="rId19"/>
    <p:sldId id="322" r:id="rId20"/>
    <p:sldId id="316" r:id="rId21"/>
    <p:sldId id="317" r:id="rId22"/>
    <p:sldId id="318" r:id="rId23"/>
    <p:sldId id="319" r:id="rId24"/>
    <p:sldId id="320" r:id="rId25"/>
    <p:sldId id="323" r:id="rId26"/>
    <p:sldId id="325" r:id="rId27"/>
    <p:sldId id="326" r:id="rId28"/>
    <p:sldId id="327" r:id="rId29"/>
    <p:sldId id="328" r:id="rId30"/>
    <p:sldId id="329" r:id="rId31"/>
    <p:sldId id="284" r:id="rId32"/>
    <p:sldId id="285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33" r:id="rId44"/>
    <p:sldId id="309" r:id="rId45"/>
    <p:sldId id="310" r:id="rId46"/>
    <p:sldId id="311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C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15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5CBF7-2C4E-E74F-B8F9-D2B6C95FA89C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1A40E-D83F-1D4B-8E95-287B67A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D6B3BF3-FD94-BF44-AE4A-0A26474DE304}" type="datetime1">
              <a:rPr lang="en-US" smtClean="0"/>
              <a:pPr>
                <a:defRPr/>
              </a:pPr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Walker L. Cisler Memorial Science Lecture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0C7D9F-B1A9-614A-8B12-C33C472C15A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1A40E-D83F-1D4B-8E95-287B67A56A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1A40E-D83F-1D4B-8E95-287B67A56A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1A40E-D83F-1D4B-8E95-287B67A56A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1A40E-D83F-1D4B-8E95-287B67A56A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1A40E-D83F-1D4B-8E95-287B67A56A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1A40E-D83F-1D4B-8E95-287B67A56A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1A40E-D83F-1D4B-8E95-287B67A56A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2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1A40E-D83F-1D4B-8E95-287B67A56A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1A40E-D83F-1D4B-8E95-287B67A56A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4DA4-E8AC-7B44-8253-D602409DEBF6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1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0658-95C1-9E4A-904A-B39F74064FA0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E47-0B0B-7F41-B2D3-96561126980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91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724400" y="1219200"/>
            <a:ext cx="41910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554788"/>
            <a:ext cx="19050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63000" y="6477000"/>
            <a:ext cx="381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D0EF7-DEF0-3941-BEF8-8586D6963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1984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4DA4-E8AC-7B44-8253-D602409DEBF6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15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68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4303-5927-4E4C-802B-78360E87766D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79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5D26C-7EE4-854C-8CA9-72F2EC3F70D6}" type="datetime1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40BD-63BB-5643-B650-9C037BC8F959}" type="datetime1">
              <a:rPr lang="en-US" smtClean="0"/>
              <a:t>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56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BE82-06B5-834F-BB76-E937C82B4FA8}" type="datetime1">
              <a:rPr lang="en-US" smtClean="0"/>
              <a:t>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9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38CE-EBC3-6246-A4E7-E2CF746602A8}" type="datetime1">
              <a:rPr lang="en-US" smtClean="0"/>
              <a:t>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68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E799-2319-EB4F-91ED-AE3CBD0B7140}" type="datetime1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1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712D-A2C4-AF4E-8B29-3337474D44C4}" type="datetime1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2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0658-95C1-9E4A-904A-B39F74064FA0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9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0E47-0B0B-7F41-B2D3-96561126980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3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91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724400" y="1219200"/>
            <a:ext cx="419100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33800" y="6554788"/>
            <a:ext cx="19050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63000" y="6477000"/>
            <a:ext cx="381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D0EF7-DEF0-3941-BEF8-8586D6963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1984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4303-5927-4E4C-802B-78360E87766D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7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5D26C-7EE4-854C-8CA9-72F2EC3F70D6}" type="datetime1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40BD-63BB-5643-B650-9C037BC8F959}" type="datetime1">
              <a:rPr lang="en-US" smtClean="0"/>
              <a:t>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5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BE82-06B5-834F-BB76-E937C82B4FA8}" type="datetime1">
              <a:rPr lang="en-US" smtClean="0"/>
              <a:t>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38CE-EBC3-6246-A4E7-E2CF746602A8}" type="datetime1">
              <a:rPr lang="en-US" smtClean="0"/>
              <a:t>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E799-2319-EB4F-91ED-AE3CBD0B7140}" type="datetime1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712D-A2C4-AF4E-8B29-3337474D44C4}" type="datetime1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4EB04-4465-F347-9F6E-2499891CE751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4EB04-4465-F347-9F6E-2499891CE751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10107-9885-0C4F-8283-B306C2273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84543"/>
            <a:ext cx="7772400" cy="1470025"/>
          </a:xfrm>
        </p:spPr>
        <p:txBody>
          <a:bodyPr/>
          <a:lstStyle/>
          <a:p>
            <a:r>
              <a:rPr lang="en-US" dirty="0" smtClean="0"/>
              <a:t>Logistic Regression</a:t>
            </a:r>
            <a:br>
              <a:rPr lang="en-US" dirty="0" smtClean="0"/>
            </a:br>
            <a:r>
              <a:rPr lang="en-US" dirty="0" smtClean="0"/>
              <a:t>Multinomial 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CSE </a:t>
            </a:r>
            <a:r>
              <a:rPr lang="en-US" dirty="0" smtClean="0">
                <a:solidFill>
                  <a:srgbClr val="000000"/>
                </a:solidFill>
              </a:rPr>
              <a:t>253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Neural </a:t>
            </a:r>
            <a:r>
              <a:rPr lang="en-US" dirty="0">
                <a:solidFill>
                  <a:srgbClr val="000000"/>
                </a:solidFill>
              </a:rPr>
              <a:t>Networks Lecture </a:t>
            </a:r>
            <a:r>
              <a:rPr lang="en-US" dirty="0" smtClean="0">
                <a:solidFill>
                  <a:srgbClr val="000000"/>
                </a:solidFill>
              </a:rPr>
              <a:t>4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First, some motivation for why we use </a:t>
            </a:r>
            <a:r>
              <a:rPr lang="en-US" dirty="0" smtClean="0"/>
              <a:t>the logistic activation function.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happens if we try to use Mean Squared Error for </a:t>
            </a:r>
            <a:r>
              <a:rPr lang="en-US" b="1" i="1" dirty="0" smtClean="0"/>
              <a:t>logistic regression</a:t>
            </a:r>
            <a:r>
              <a:rPr lang="en-US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We start with Mean Squared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Take the derivative with respect to the weights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Plug the result into the formula for gradient descent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Out pops a </a:t>
            </a:r>
            <a:r>
              <a:rPr lang="en-US" b="1" i="1" dirty="0" smtClean="0"/>
              <a:t>bad</a:t>
            </a:r>
            <a:r>
              <a:rPr lang="en-US" dirty="0" smtClean="0"/>
              <a:t> learning rule!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6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First, some motivation for why we use </a:t>
            </a:r>
            <a:r>
              <a:rPr lang="en-US" b="1" dirty="0" smtClean="0"/>
              <a:t>the logistic activation function.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happens if we try to use Mean Squared Error for </a:t>
            </a:r>
            <a:r>
              <a:rPr lang="en-US" b="1" i="1" dirty="0" smtClean="0"/>
              <a:t>logistic regression</a:t>
            </a:r>
            <a:r>
              <a:rPr lang="en-US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We start with Mean Squared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Take the derivative with respect to the weights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Plug the result into the formula for gradient descent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Out pops a </a:t>
            </a:r>
            <a:r>
              <a:rPr lang="en-US" b="1" i="1" dirty="0" smtClean="0"/>
              <a:t>bad</a:t>
            </a:r>
            <a:r>
              <a:rPr lang="en-US" dirty="0" smtClean="0"/>
              <a:t> learning rule!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7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A generalization of the linear discriminant: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498975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A monotonic activation function </a:t>
            </a:r>
            <a:r>
              <a:rPr lang="en-US" i="1" dirty="0" smtClean="0"/>
              <a:t>g</a:t>
            </a:r>
            <a:r>
              <a:rPr lang="en-US" dirty="0" smtClean="0"/>
              <a:t>():</a:t>
            </a:r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This represents the </a:t>
            </a:r>
            <a:r>
              <a:rPr lang="en-US" i="1" dirty="0" smtClean="0"/>
              <a:t>probability</a:t>
            </a:r>
            <a:r>
              <a:rPr lang="en-US" dirty="0" smtClean="0"/>
              <a:t> that </a:t>
            </a:r>
            <a:r>
              <a:rPr lang="en-US" b="1" i="1" dirty="0" smtClean="0"/>
              <a:t>x</a:t>
            </a:r>
            <a:r>
              <a:rPr lang="en-US" b="1" dirty="0" smtClean="0"/>
              <a:t> </a:t>
            </a:r>
            <a:r>
              <a:rPr lang="en-US" dirty="0" smtClean="0"/>
              <a:t>is in C</a:t>
            </a:r>
            <a:r>
              <a:rPr lang="en-US" baseline="-25000" dirty="0" smtClean="0"/>
              <a:t>1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This is still considered a linear discriminant, because if </a:t>
            </a:r>
            <a:r>
              <a:rPr lang="en-US" i="1" dirty="0" smtClean="0"/>
              <a:t>g</a:t>
            </a:r>
            <a:r>
              <a:rPr lang="en-US" dirty="0" smtClean="0"/>
              <a:t> is monotonic, the boundary will still be linear (even if it “ramps up”)</a:t>
            </a:r>
          </a:p>
          <a:p>
            <a:pPr>
              <a:defRPr/>
            </a:pPr>
            <a:r>
              <a:rPr lang="en-US" dirty="0" smtClean="0"/>
              <a:t>To motivate this, imagine two </a:t>
            </a:r>
            <a:r>
              <a:rPr lang="en-US" dirty="0" err="1" smtClean="0"/>
              <a:t>gaussian</a:t>
            </a:r>
            <a:r>
              <a:rPr lang="en-US" dirty="0" smtClean="0"/>
              <a:t>-distributed categories with equal variance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/>
              <a:t>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6D73D5A-EEDE-B24C-B38C-F87CA4D1856B}" type="datetime1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A8B24B-23AE-4044-9520-E3BDA58EDC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843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0"/>
            <a:ext cx="3045927" cy="676873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3250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71475" y="1181100"/>
            <a:ext cx="8229600" cy="3581400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By Bayes’ rule: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And since these have to sum to 1 (if there are only two classes), the denominator is the sum of the numerators: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ffectLst/>
              </a:rPr>
              <a:t>Gaussian probability density functions:</a:t>
            </a:r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E208A58-8860-5245-B1C7-F070B85CA7B0}" type="datetime1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707B6F-AC35-724C-B959-C2E09DCC175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9461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70" y="1417638"/>
            <a:ext cx="3706813" cy="10668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1946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7638"/>
            <a:ext cx="4029075" cy="1143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19464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09900"/>
            <a:ext cx="7035800" cy="8382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19465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029200"/>
            <a:ext cx="6089650" cy="9906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43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A somewhat counterintuitive derivation: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BCD0520-1792-224C-98E3-B76508AA239A}" type="datetime1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  <a:endParaRPr lang="en-US" dirty="0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CEB481-8ED9-DE41-83B9-74F45E0528C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09600" y="1676400"/>
            <a:ext cx="8229600" cy="4498975"/>
          </a:xfrm>
        </p:spPr>
        <p:txBody>
          <a:bodyPr>
            <a:normAutofit lnSpcReduction="10000"/>
          </a:bodyPr>
          <a:lstStyle/>
          <a:p>
            <a:pPr marL="0" indent="0">
              <a:buFont typeface="Wingdings" charset="0"/>
              <a:buNone/>
              <a:defRPr/>
            </a:pPr>
            <a:endParaRPr lang="en-US" sz="2400" dirty="0"/>
          </a:p>
          <a:p>
            <a:pPr marL="0" indent="0">
              <a:buFont typeface="Wingdings" charset="0"/>
              <a:buNone/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Call these terms A and B, we have: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smtClean="0"/>
              <a:t>In other words, the probability of class 1 follows a sigmoid as a function of the log ratio of the probability of class </a:t>
            </a:r>
            <a:r>
              <a:rPr lang="en-US" sz="2400" i="1" dirty="0" smtClean="0"/>
              <a:t>C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to the probability of class </a:t>
            </a:r>
            <a:r>
              <a:rPr lang="en-US" sz="2400" i="1" dirty="0" smtClean="0"/>
              <a:t>C</a:t>
            </a:r>
            <a:r>
              <a:rPr lang="en-US" sz="2400" baseline="-25000" dirty="0" smtClean="0"/>
              <a:t>2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  <a:endParaRPr lang="en-US" dirty="0"/>
          </a:p>
        </p:txBody>
      </p:sp>
      <p:sp>
        <p:nvSpPr>
          <p:cNvPr id="20486" name="TextBox 10"/>
          <p:cNvSpPr txBox="1">
            <a:spLocks noChangeArrowheads="1"/>
          </p:cNvSpPr>
          <p:nvPr/>
        </p:nvSpPr>
        <p:spPr bwMode="auto">
          <a:xfrm>
            <a:off x="6248400" y="4114800"/>
            <a:ext cx="228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/>
              <a:t>Stop here to plot the logistic</a:t>
            </a:r>
          </a:p>
        </p:txBody>
      </p:sp>
      <p:pic>
        <p:nvPicPr>
          <p:cNvPr id="20487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77748"/>
            <a:ext cx="8408988" cy="9906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2048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89" y="1417638"/>
            <a:ext cx="5565254" cy="905297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20489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962400"/>
            <a:ext cx="3308350" cy="8382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376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410913"/>
            <a:ext cx="8229600" cy="4498975"/>
          </a:xfrm>
        </p:spPr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Allows us to interpret the output as posterior probabilities – the probability of category </a:t>
            </a:r>
            <a:r>
              <a:rPr lang="en-US" i="1" dirty="0" smtClean="0"/>
              <a:t>C</a:t>
            </a:r>
            <a:r>
              <a:rPr lang="en-US" baseline="-25000" dirty="0" smtClean="0"/>
              <a:t>1</a:t>
            </a:r>
            <a:r>
              <a:rPr lang="en-US" dirty="0" smtClean="0"/>
              <a:t> given </a:t>
            </a:r>
            <a:r>
              <a:rPr lang="en-US" i="1" dirty="0" smtClean="0"/>
              <a:t>x.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i="1" dirty="0" smtClean="0"/>
              <a:t>Note:</a:t>
            </a:r>
            <a:r>
              <a:rPr lang="en-US" dirty="0" smtClean="0"/>
              <a:t> </a:t>
            </a:r>
            <a:r>
              <a:rPr lang="en-US" i="1" dirty="0" smtClean="0"/>
              <a:t>a</a:t>
            </a:r>
            <a:r>
              <a:rPr lang="en-US" dirty="0" smtClean="0"/>
              <a:t> can be written as </a:t>
            </a:r>
            <a:r>
              <a:rPr lang="en-US" sz="1600" dirty="0" smtClean="0"/>
              <a:t>(and there is a generalization to multi-dimensional </a:t>
            </a:r>
            <a:r>
              <a:rPr lang="en-US" sz="1600" dirty="0" err="1" smtClean="0"/>
              <a:t>gaussians</a:t>
            </a:r>
            <a:r>
              <a:rPr lang="en-US" sz="1600" dirty="0" smtClean="0"/>
              <a:t> </a:t>
            </a:r>
            <a:r>
              <a:rPr lang="en-US" sz="1600" dirty="0"/>
              <a:t>w</a:t>
            </a:r>
            <a:r>
              <a:rPr lang="en-US" sz="1600" dirty="0" smtClean="0"/>
              <a:t>here </a:t>
            </a:r>
            <a:r>
              <a:rPr lang="en-US" sz="1600" i="1" dirty="0" smtClean="0"/>
              <a:t>w </a:t>
            </a:r>
            <a:r>
              <a:rPr lang="en-US" sz="1600" dirty="0" smtClean="0"/>
              <a:t>and </a:t>
            </a:r>
            <a:r>
              <a:rPr lang="en-US" sz="1600" i="1" dirty="0" smtClean="0"/>
              <a:t>x </a:t>
            </a:r>
            <a:r>
              <a:rPr lang="en-US" sz="1600" dirty="0" smtClean="0"/>
              <a:t>are vectors)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logistic activation function: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FA9851C-89EF-1043-9A27-C8D704A802A7}" type="datetime1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8AE657-243E-2E4D-9E7F-B62BF939153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253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17638"/>
            <a:ext cx="3598863" cy="9144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2253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029200"/>
            <a:ext cx="5327650" cy="12192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2253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06" y="1570038"/>
            <a:ext cx="3008313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358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First, some motivation for why we use the logistic activation function.</a:t>
            </a:r>
          </a:p>
          <a:p>
            <a:r>
              <a:rPr lang="en-US" b="1" dirty="0" smtClean="0"/>
              <a:t>What </a:t>
            </a:r>
            <a:r>
              <a:rPr lang="en-US" b="1" dirty="0" smtClean="0"/>
              <a:t>happens if we try to use Mean Squared Error for </a:t>
            </a:r>
            <a:r>
              <a:rPr lang="en-US" b="1" i="1" dirty="0" smtClean="0"/>
              <a:t>logistic regression</a:t>
            </a:r>
            <a:r>
              <a:rPr lang="en-US" b="1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We start with Mean Squared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Take the derivative with respect to the weights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Plug the result into the formula for gradient descent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Out pops a </a:t>
            </a:r>
            <a:r>
              <a:rPr lang="en-US" b="1" i="1" dirty="0" smtClean="0"/>
              <a:t>bad</a:t>
            </a:r>
            <a:r>
              <a:rPr lang="en-US" dirty="0" smtClean="0"/>
              <a:t> learning rule!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21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output of the network is </a:t>
            </a:r>
            <a:r>
              <a:rPr lang="en-US" i="1" dirty="0" smtClean="0"/>
              <a:t>y</a:t>
            </a:r>
            <a:r>
              <a:rPr lang="en-US" dirty="0" smtClean="0"/>
              <a:t>=</a:t>
            </a:r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 smtClean="0"/>
              <a:t>)</a:t>
            </a:r>
          </a:p>
          <a:p>
            <a:r>
              <a:rPr lang="en-US" dirty="0" smtClean="0"/>
              <a:t>(or </a:t>
            </a:r>
            <a:r>
              <a:rPr lang="en-US" i="1" dirty="0" err="1" smtClean="0"/>
              <a:t>y</a:t>
            </a:r>
            <a:r>
              <a:rPr lang="en-US" i="1" baseline="-25000" dirty="0" err="1" smtClean="0"/>
              <a:t>k</a:t>
            </a:r>
            <a:r>
              <a:rPr lang="en-US" i="1" dirty="0" smtClean="0"/>
              <a:t>=g</a:t>
            </a:r>
            <a:r>
              <a:rPr lang="en-US" dirty="0" smtClean="0"/>
              <a:t>(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k</a:t>
            </a:r>
            <a:r>
              <a:rPr lang="en-US" dirty="0" smtClean="0"/>
              <a:t>) for multiple outputs)</a:t>
            </a:r>
          </a:p>
          <a:p>
            <a:r>
              <a:rPr lang="en-US" i="1" dirty="0" smtClean="0"/>
              <a:t>g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) </a:t>
            </a:r>
            <a:r>
              <a:rPr lang="en-US" dirty="0"/>
              <a:t>is called </a:t>
            </a:r>
            <a:r>
              <a:rPr lang="en-US" dirty="0" smtClean="0"/>
              <a:t>the </a:t>
            </a:r>
            <a:r>
              <a:rPr lang="en-US" i="1" dirty="0"/>
              <a:t>activation </a:t>
            </a:r>
            <a:r>
              <a:rPr lang="en-US" i="1" dirty="0" smtClean="0"/>
              <a:t>function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Here,</a:t>
            </a:r>
          </a:p>
          <a:p>
            <a:endParaRPr lang="en-US" dirty="0"/>
          </a:p>
          <a:p>
            <a:r>
              <a:rPr lang="en-US" dirty="0" smtClean="0"/>
              <a:t>And </a:t>
            </a:r>
            <a:r>
              <a:rPr lang="en-US" i="1" dirty="0" smtClean="0"/>
              <a:t>a</a:t>
            </a:r>
            <a:r>
              <a:rPr lang="en-US" dirty="0" smtClean="0"/>
              <a:t> is the weighted sum of the inputs (the </a:t>
            </a:r>
            <a:r>
              <a:rPr lang="en-US" i="1" dirty="0" smtClean="0"/>
              <a:t>net input</a:t>
            </a:r>
            <a:r>
              <a:rPr lang="en-US" dirty="0" smtClean="0"/>
              <a:t>): 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54" y="3145614"/>
            <a:ext cx="2537712" cy="1250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750" y="4944406"/>
            <a:ext cx="1897031" cy="118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5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if we try to use Mean Squared Error for </a:t>
            </a:r>
            <a:r>
              <a:rPr lang="en-US" b="1" i="1" dirty="0" smtClean="0"/>
              <a:t>logistic regression</a:t>
            </a:r>
            <a:r>
              <a:rPr lang="en-US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We start with Mean Squared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Take the derivative with respect to the weights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Plug the result into the formula for gradient descent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Out pops a </a:t>
            </a:r>
            <a:r>
              <a:rPr lang="en-US" b="1" i="1" dirty="0" smtClean="0"/>
              <a:t>bad</a:t>
            </a:r>
            <a:r>
              <a:rPr lang="en-US" dirty="0" smtClean="0"/>
              <a:t> learning rule!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5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the goal of gradient descent is to reduce the Objective function</a:t>
            </a:r>
            <a:r>
              <a:rPr lang="en-US" dirty="0"/>
              <a:t> </a:t>
            </a:r>
            <a:r>
              <a:rPr lang="en-US" dirty="0" smtClean="0"/>
              <a:t>by adjusting the parameters to go downhill in the objective function (A.K.A., Loss, or Error)</a:t>
            </a:r>
          </a:p>
          <a:p>
            <a:r>
              <a:rPr lang="en-US" dirty="0" smtClean="0"/>
              <a:t>To do this, we move the parameters in the direction of the negative slope: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90" y="4923520"/>
            <a:ext cx="3563703" cy="14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Last time, we showed how the delta rule for linear regression can be derived by: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Coming up with an appropriate loss function: Mean Squared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Taking the derivative with respect to the weights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Plugging the result into the formula for gradient descent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77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So, we need to figure out this expression: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(the derivative of the sum is the sum of the derivatives)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68" y="2243961"/>
            <a:ext cx="7549452" cy="17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0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figure out one element of the sum, so we can drop </a:t>
            </a:r>
            <a:r>
              <a:rPr lang="en-US" i="1" dirty="0" smtClean="0"/>
              <a:t>n</a:t>
            </a:r>
            <a:r>
              <a:rPr lang="en-US" dirty="0"/>
              <a:t> </a:t>
            </a:r>
            <a:r>
              <a:rPr lang="en-US" dirty="0" smtClean="0"/>
              <a:t>(for now):</a:t>
            </a:r>
          </a:p>
          <a:p>
            <a:pPr lvl="5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44" y="3067378"/>
            <a:ext cx="1339004" cy="892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8" y="2536777"/>
            <a:ext cx="3092001" cy="1725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649" y="2536777"/>
            <a:ext cx="1851151" cy="1751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455" y="4288759"/>
            <a:ext cx="8343186" cy="173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9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476991" y="144367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Continuing along...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WAIT! NO IT ISN’T! We are doing </a:t>
            </a:r>
            <a:r>
              <a:rPr lang="en-US" i="1" dirty="0" smtClean="0"/>
              <a:t>logistic</a:t>
            </a:r>
            <a:r>
              <a:rPr lang="en-US" dirty="0" smtClean="0"/>
              <a:t> regression now!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3178" y="3233685"/>
            <a:ext cx="2460759" cy="572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eorgia"/>
                <a:cs typeface="Georgia"/>
              </a:rPr>
              <a:t>(because the derivative</a:t>
            </a:r>
          </a:p>
          <a:p>
            <a:pPr algn="ctr"/>
            <a:r>
              <a:rPr lang="en-US" dirty="0" smtClean="0">
                <a:latin typeface="Georgia"/>
                <a:cs typeface="Georgia"/>
              </a:rPr>
              <a:t> of a constant is </a:t>
            </a:r>
            <a:r>
              <a:rPr lang="en-US" dirty="0" smtClean="0">
                <a:latin typeface="Times New Roman"/>
                <a:cs typeface="Times New Roman"/>
              </a:rPr>
              <a:t>0</a:t>
            </a:r>
            <a:r>
              <a:rPr lang="en-US" dirty="0" smtClean="0">
                <a:latin typeface="Georgia"/>
                <a:cs typeface="Georgia"/>
              </a:rPr>
              <a:t>)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33409" y="3363288"/>
            <a:ext cx="215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eorgia"/>
                <a:cs typeface="Georgia"/>
              </a:rPr>
              <a:t>(because y=g(a)=a)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4108" y="5748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712159"/>
            <a:ext cx="3109224" cy="10364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91" y="2134580"/>
            <a:ext cx="3051765" cy="12946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756" y="2134580"/>
            <a:ext cx="2545181" cy="12287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937" y="2092352"/>
            <a:ext cx="2632654" cy="12709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5400000">
            <a:off x="6557927" y="769834"/>
            <a:ext cx="21698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/>
              <a:t>X</a:t>
            </a:r>
            <a:endParaRPr lang="en-US" sz="25000" dirty="0"/>
          </a:p>
        </p:txBody>
      </p:sp>
    </p:spTree>
    <p:extLst>
      <p:ext uri="{BB962C8B-B14F-4D97-AF65-F5344CB8AC3E}">
        <p14:creationId xmlns:p14="http://schemas.microsoft.com/office/powerpoint/2010/main" val="61168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256177" y="146982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Now, we have to apply the </a:t>
            </a:r>
            <a:r>
              <a:rPr lang="en-US" i="1" dirty="0" smtClean="0"/>
              <a:t>chain rule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94108" y="5748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3" y="2536272"/>
            <a:ext cx="2157115" cy="119209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294108" y="2536272"/>
            <a:ext cx="3531476" cy="1585123"/>
            <a:chOff x="3442834" y="2375920"/>
            <a:chExt cx="3725365" cy="187205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2834" y="2375920"/>
              <a:ext cx="3725365" cy="134883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305214" y="3724759"/>
              <a:ext cx="2450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Times New Roman"/>
                  <a:cs typeface="Times New Roman"/>
                </a:rPr>
                <a:t>Because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y=g</a:t>
              </a:r>
              <a:r>
                <a:rPr lang="en-US" sz="2800" dirty="0" smtClean="0">
                  <a:latin typeface="Times New Roman"/>
                  <a:cs typeface="Times New Roman"/>
                </a:rPr>
                <a:t>(</a:t>
              </a:r>
              <a:r>
                <a:rPr lang="en-US" sz="2800" i="1" dirty="0" smtClean="0">
                  <a:latin typeface="Times New Roman"/>
                  <a:cs typeface="Times New Roman"/>
                </a:rPr>
                <a:t>a</a:t>
              </a:r>
              <a:r>
                <a:rPr lang="en-US" sz="2800" dirty="0">
                  <a:latin typeface="Times New Roman"/>
                  <a:cs typeface="Times New Roman"/>
                </a:rPr>
                <a:t>)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584" y="2536272"/>
            <a:ext cx="2991209" cy="11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07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94108" y="5748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87" y="1417638"/>
            <a:ext cx="3112741" cy="1320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217" y="2684773"/>
            <a:ext cx="4247582" cy="23912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946" y="3409289"/>
            <a:ext cx="2652911" cy="9693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217" y="5094350"/>
            <a:ext cx="2754311" cy="67256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21438" y="5262041"/>
            <a:ext cx="1042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Why?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610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gradient descent becomes: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84" y="2203541"/>
            <a:ext cx="3104667" cy="12482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429000"/>
            <a:ext cx="5066847" cy="10836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899" y="4512661"/>
            <a:ext cx="4690427" cy="109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15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65"/>
            <a:ext cx="8229600" cy="1143000"/>
          </a:xfrm>
        </p:spPr>
        <p:txBody>
          <a:bodyPr/>
          <a:lstStyle/>
          <a:p>
            <a:r>
              <a:rPr lang="en-US" dirty="0" smtClean="0"/>
              <a:t>Finally, cool fact: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633" y="215118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So gradient descent becomes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What’s the problem? This looks a lot like the delta rule!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14909"/>
            <a:ext cx="7109855" cy="11362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97" y="2849283"/>
            <a:ext cx="5819288" cy="10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5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65"/>
            <a:ext cx="8229600" cy="1143000"/>
          </a:xfrm>
        </p:spPr>
        <p:txBody>
          <a:bodyPr/>
          <a:lstStyle/>
          <a:p>
            <a:r>
              <a:rPr lang="en-US" dirty="0" smtClean="0"/>
              <a:t>Finally, cool fact: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633" y="230840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Thoughts?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There’s nothing wrong with the math...</a:t>
            </a:r>
          </a:p>
          <a:p>
            <a:r>
              <a:rPr lang="en-US" dirty="0" smtClean="0"/>
              <a:t>What happens if y=g(a) is close to </a:t>
            </a:r>
            <a:r>
              <a:rPr lang="en-US" dirty="0" smtClean="0">
                <a:latin typeface="Times New Roman"/>
                <a:cs typeface="Times New Roman"/>
              </a:rPr>
              <a:t>0? 1?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If we are very confident and </a:t>
            </a:r>
            <a:r>
              <a:rPr lang="en-US" i="1" dirty="0" smtClean="0">
                <a:latin typeface="Times New Roman"/>
                <a:cs typeface="Times New Roman"/>
              </a:rPr>
              <a:t>wrong,</a:t>
            </a:r>
            <a:r>
              <a:rPr lang="en-US" dirty="0" smtClean="0">
                <a:latin typeface="Times New Roman"/>
                <a:cs typeface="Times New Roman"/>
              </a:rPr>
              <a:t> it is very hard to change our answer!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14909"/>
            <a:ext cx="7109855" cy="1136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3" y="2778799"/>
            <a:ext cx="5989877" cy="10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65"/>
            <a:ext cx="8229600" cy="1143000"/>
          </a:xfrm>
        </p:spPr>
        <p:txBody>
          <a:bodyPr/>
          <a:lstStyle/>
          <a:p>
            <a:r>
              <a:rPr lang="en-US" dirty="0" smtClean="0"/>
              <a:t>So...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Not knowing any better, for </a:t>
            </a:r>
            <a:r>
              <a:rPr lang="en-US" i="1" dirty="0" smtClean="0"/>
              <a:t>years,</a:t>
            </a:r>
            <a:r>
              <a:rPr lang="en-US" dirty="0" smtClean="0"/>
              <a:t> we used this learning rule with logistic outputs.</a:t>
            </a:r>
          </a:p>
          <a:p>
            <a:r>
              <a:rPr lang="en-US" dirty="0" smtClean="0"/>
              <a:t>This learning rule “works”, but it is unnecessarily </a:t>
            </a:r>
            <a:r>
              <a:rPr lang="en-US" b="1" dirty="0" smtClean="0"/>
              <a:t>slow</a:t>
            </a:r>
            <a:r>
              <a:rPr lang="en-US" dirty="0" smtClean="0"/>
              <a:t>, because it can get stuck for a long time in the wrong answer.</a:t>
            </a:r>
            <a:endParaRPr lang="en-US" dirty="0"/>
          </a:p>
          <a:p>
            <a:r>
              <a:rPr lang="en-US" dirty="0" smtClean="0"/>
              <a:t>What happens with the learning rule you derived in the homework?</a:t>
            </a:r>
          </a:p>
          <a:p>
            <a:r>
              <a:rPr lang="en-US" dirty="0" smtClean="0"/>
              <a:t>There’s no slope term!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65"/>
            <a:ext cx="8229600" cy="1143000"/>
          </a:xfrm>
        </p:spPr>
        <p:txBody>
          <a:bodyPr/>
          <a:lstStyle/>
          <a:p>
            <a:r>
              <a:rPr lang="en-US" dirty="0" smtClean="0"/>
              <a:t>What’s going 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MSE is the </a:t>
            </a:r>
            <a:r>
              <a:rPr lang="en-US" i="1" dirty="0" smtClean="0"/>
              <a:t>wrong </a:t>
            </a:r>
            <a:r>
              <a:rPr lang="en-US" dirty="0" smtClean="0"/>
              <a:t>objective function for logistic regression!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right </a:t>
            </a:r>
            <a:r>
              <a:rPr lang="en-US" dirty="0" smtClean="0"/>
              <a:t>one is cross-entropy, which (as you have shown in your homework), leads to the delta rule.</a:t>
            </a:r>
          </a:p>
          <a:p>
            <a:r>
              <a:rPr lang="en-US" dirty="0" smtClean="0"/>
              <a:t>In the next lecture (or maybe this one), we’ll explain why cross-entropy is The Right Thing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D</a:t>
            </a:r>
            <a:r>
              <a:rPr lang="en-US" dirty="0" smtClean="0"/>
              <a:t>o..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58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The general idea of gradient descent is:</a:t>
            </a:r>
          </a:p>
          <a:p>
            <a:pPr marL="514350" indent="-514350">
              <a:buAutoNum type="alphaUcParenR"/>
            </a:pPr>
            <a:r>
              <a:rPr lang="en-US" dirty="0" smtClean="0">
                <a:latin typeface="Times New Roman"/>
                <a:cs typeface="Times New Roman"/>
              </a:rPr>
              <a:t>Using calculus to figure out how to change the parameters to go </a:t>
            </a:r>
            <a:r>
              <a:rPr lang="en-US" i="1" dirty="0" smtClean="0">
                <a:latin typeface="Times New Roman"/>
                <a:cs typeface="Times New Roman"/>
              </a:rPr>
              <a:t>downhill </a:t>
            </a:r>
            <a:r>
              <a:rPr lang="en-US" dirty="0" smtClean="0">
                <a:latin typeface="Times New Roman"/>
                <a:cs typeface="Times New Roman"/>
              </a:rPr>
              <a:t>in some objective function </a:t>
            </a:r>
          </a:p>
          <a:p>
            <a:pPr marL="514350" indent="-514350">
              <a:buFont typeface="Arial"/>
              <a:buAutoNum type="alphaUcParenR"/>
            </a:pPr>
            <a:r>
              <a:rPr lang="en-US" dirty="0">
                <a:latin typeface="Times New Roman"/>
                <a:cs typeface="Times New Roman"/>
              </a:rPr>
              <a:t>Using calculus to figure out how to change the parameters to go </a:t>
            </a:r>
            <a:r>
              <a:rPr lang="en-US" i="1" dirty="0" smtClean="0">
                <a:latin typeface="Times New Roman"/>
                <a:cs typeface="Times New Roman"/>
              </a:rPr>
              <a:t>uphill </a:t>
            </a:r>
            <a:r>
              <a:rPr lang="en-US" dirty="0">
                <a:latin typeface="Times New Roman"/>
                <a:cs typeface="Times New Roman"/>
              </a:rPr>
              <a:t>in some objective function </a:t>
            </a:r>
          </a:p>
          <a:p>
            <a:pPr marL="514350" indent="-514350">
              <a:buFont typeface="Arial"/>
              <a:buAutoNum type="alphaUcParenR"/>
            </a:pPr>
            <a:r>
              <a:rPr lang="en-US" dirty="0" smtClean="0">
                <a:latin typeface="Times New Roman"/>
                <a:cs typeface="Times New Roman"/>
              </a:rPr>
              <a:t>To use the delta rule to change the weights.</a:t>
            </a:r>
          </a:p>
          <a:p>
            <a:pPr marL="514350" indent="-514350">
              <a:buFont typeface="Arial"/>
              <a:buAutoNum type="alphaUcParenR"/>
            </a:pPr>
            <a:r>
              <a:rPr lang="en-US" dirty="0" smtClean="0">
                <a:latin typeface="Times New Roman"/>
                <a:cs typeface="Times New Roman"/>
              </a:rPr>
              <a:t>To use calculus to take the derivative of the objective function with respect to the parameters, set it to 0, and solve.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0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 generalization of the perceptron, called </a:t>
            </a:r>
            <a:r>
              <a:rPr lang="en-US" i="1" dirty="0" smtClean="0"/>
              <a:t>logistic regression</a:t>
            </a:r>
          </a:p>
          <a:p>
            <a:r>
              <a:rPr lang="en-US" dirty="0" smtClean="0"/>
              <a:t>It replaces the threshold function by a sigmoid: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...which allows us to go from a </a:t>
            </a:r>
            <a:r>
              <a:rPr lang="en-US" dirty="0" smtClean="0">
                <a:latin typeface="Times New Roman"/>
                <a:cs typeface="Times New Roman"/>
              </a:rPr>
              <a:t>0/1 </a:t>
            </a:r>
            <a:r>
              <a:rPr lang="en-US" dirty="0" smtClean="0"/>
              <a:t>classifier to a classifier that gives us a </a:t>
            </a:r>
            <a:r>
              <a:rPr lang="en-US" i="1" dirty="0" smtClean="0"/>
              <a:t>probability</a:t>
            </a:r>
            <a:r>
              <a:rPr lang="en-US" dirty="0" smtClean="0"/>
              <a:t> of category membership.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28" y="3224703"/>
            <a:ext cx="3192372" cy="10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0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For logistic regression, there is no closed form formula for the weights like linear regression.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We have to use gradient descent to learn the weights.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First, I demonstrated gradient descent for linear regression – which can be useful for Big Data, when inverting a matrix is impractical.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Minimizing the Mean Squared Error leads to a delta rule for linear regression.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But the same objective function leads to a poor learning rule for logistic regression.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Cross-entropy leads to a good learning rule for logistic regression.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DC56-3DB5-6842-B3A5-ECFE8101909F}" type="datetime1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Neural Networks/Deep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10107-9885-0C4F-8283-B306C22733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2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1295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A generalization of logistic regression to multiple categories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676400"/>
            <a:ext cx="8610600" cy="4953000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dirty="0"/>
              <a:t>T</a:t>
            </a:r>
            <a:r>
              <a:rPr lang="en-US" dirty="0" smtClean="0"/>
              <a:t>he picture to have in your mind: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spcBef>
                <a:spcPts val="1824"/>
              </a:spcBef>
              <a:buFont typeface="Wingdings" charset="0"/>
              <a:buNone/>
              <a:defRPr/>
            </a:pPr>
            <a:r>
              <a:rPr lang="en-US" sz="2800" dirty="0" smtClean="0"/>
              <a:t>But now we will use a different activation function that turns the outputs into probabilities</a:t>
            </a:r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02CA9A-6910-6945-B217-F03ECA4E11C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2765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362200"/>
            <a:ext cx="49530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920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5" y="28222"/>
            <a:ext cx="8915400" cy="1295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Softmax</a:t>
            </a:r>
            <a:r>
              <a:rPr lang="en-US" dirty="0" smtClean="0"/>
              <a:t>: A generalization of the logistic function to multiple categories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2E767C-B3A3-5D40-AB2F-682DE209889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29343" y="1323622"/>
            <a:ext cx="8614657" cy="4072202"/>
            <a:chOff x="351543" y="2514600"/>
            <a:chExt cx="8614657" cy="4072202"/>
          </a:xfrm>
        </p:grpSpPr>
        <p:sp>
          <p:nvSpPr>
            <p:cNvPr id="28678" name="TextBox 6"/>
            <p:cNvSpPr txBox="1">
              <a:spLocks noChangeArrowheads="1"/>
            </p:cNvSpPr>
            <p:nvPr/>
          </p:nvSpPr>
          <p:spPr bwMode="auto">
            <a:xfrm>
              <a:off x="3659188" y="2631252"/>
              <a:ext cx="5103812" cy="90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 smtClean="0"/>
                <a:t>Here, </a:t>
              </a:r>
              <a:r>
                <a:rPr lang="en-US" i="1" dirty="0" smtClean="0"/>
                <a:t>x</a:t>
              </a:r>
              <a:r>
                <a:rPr lang="en-US" i="1" baseline="-25000" dirty="0" smtClean="0"/>
                <a:t>0</a:t>
              </a:r>
              <a:r>
                <a:rPr lang="en-US" dirty="0" smtClean="0"/>
                <a:t>=1, and </a:t>
              </a:r>
              <a:r>
                <a:rPr lang="en-US" i="1" dirty="0" smtClean="0"/>
                <a:t>w</a:t>
              </a:r>
              <a:r>
                <a:rPr lang="en-US" i="1" baseline="-25000" dirty="0" smtClean="0"/>
                <a:t>0k</a:t>
              </a:r>
              <a:r>
                <a:rPr lang="en-US" dirty="0" smtClean="0"/>
                <a:t> is the </a:t>
              </a:r>
              <a:r>
                <a:rPr lang="en-US" i="1" dirty="0" smtClean="0"/>
                <a:t>bias.</a:t>
              </a:r>
              <a:endParaRPr lang="en-US" dirty="0"/>
            </a:p>
            <a:p>
              <a:pPr eaLnBrk="1" hangingPunct="1">
                <a:spcBef>
                  <a:spcPts val="600"/>
                </a:spcBef>
              </a:pPr>
              <a:r>
                <a:rPr lang="en-US" dirty="0"/>
                <a:t>W</a:t>
              </a:r>
              <a:r>
                <a:rPr lang="en-US" dirty="0" smtClean="0"/>
                <a:t>eights </a:t>
              </a:r>
              <a:r>
                <a:rPr lang="en-US" dirty="0"/>
                <a:t>now need </a:t>
              </a:r>
              <a:r>
                <a:rPr lang="en-US" i="1" dirty="0"/>
                <a:t>two</a:t>
              </a:r>
              <a:r>
                <a:rPr lang="en-US" dirty="0"/>
                <a:t> indices </a:t>
              </a:r>
            </a:p>
          </p:txBody>
        </p:sp>
        <p:sp>
          <p:nvSpPr>
            <p:cNvPr id="28679" name="TextBox 8"/>
            <p:cNvSpPr txBox="1">
              <a:spLocks noChangeArrowheads="1"/>
            </p:cNvSpPr>
            <p:nvPr/>
          </p:nvSpPr>
          <p:spPr bwMode="auto">
            <a:xfrm>
              <a:off x="3703282" y="3513488"/>
              <a:ext cx="526291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 smtClean="0"/>
                <a:t>This is the </a:t>
              </a:r>
              <a:r>
                <a:rPr lang="en-US" i="1" dirty="0" err="1" smtClean="0"/>
                <a:t>softmax</a:t>
              </a:r>
              <a:r>
                <a:rPr lang="en-US" i="1" dirty="0" smtClean="0"/>
                <a:t> activation function</a:t>
              </a:r>
              <a:r>
                <a:rPr lang="en-US" dirty="0" smtClean="0"/>
                <a:t>.</a:t>
              </a:r>
            </a:p>
            <a:p>
              <a:pPr eaLnBrk="1" hangingPunct="1"/>
              <a:r>
                <a:rPr lang="en-US" dirty="0" smtClean="0"/>
                <a:t>Note it </a:t>
              </a:r>
              <a:r>
                <a:rPr lang="en-US" dirty="0"/>
                <a:t>is </a:t>
              </a:r>
              <a:r>
                <a:rPr lang="en-US" dirty="0" smtClean="0"/>
                <a:t>positive – no matter what </a:t>
              </a:r>
              <a:r>
                <a:rPr lang="en-US" i="1" dirty="0" err="1" smtClean="0"/>
                <a:t>a</a:t>
              </a:r>
              <a:r>
                <a:rPr lang="en-US" i="1" baseline="-25000" dirty="0" err="1" smtClean="0"/>
                <a:t>k</a:t>
              </a:r>
              <a:r>
                <a:rPr lang="en-US" dirty="0" smtClean="0"/>
                <a:t> is.</a:t>
              </a:r>
              <a:endParaRPr lang="en-US" dirty="0"/>
            </a:p>
          </p:txBody>
        </p:sp>
        <p:sp>
          <p:nvSpPr>
            <p:cNvPr id="28680" name="TextBox 9"/>
            <p:cNvSpPr txBox="1">
              <a:spLocks noChangeArrowheads="1"/>
            </p:cNvSpPr>
            <p:nvPr/>
          </p:nvSpPr>
          <p:spPr bwMode="auto">
            <a:xfrm>
              <a:off x="4625622" y="5348111"/>
              <a:ext cx="40611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/>
                <a:t>And </a:t>
              </a:r>
              <a:r>
                <a:rPr lang="en-US" dirty="0" smtClean="0"/>
                <a:t>the outputs sum </a:t>
              </a:r>
              <a:r>
                <a:rPr lang="en-US" dirty="0"/>
                <a:t>to 1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2514600"/>
              <a:ext cx="2761247" cy="10287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244" y="3406511"/>
              <a:ext cx="3240087" cy="157850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543" y="4713816"/>
              <a:ext cx="3899916" cy="1872986"/>
            </a:xfrm>
            <a:prstGeom prst="rect">
              <a:avLst/>
            </a:prstGeom>
          </p:spPr>
        </p:pic>
      </p:grp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858088" y="5593644"/>
            <a:ext cx="790491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 smtClean="0"/>
              <a:t>This is also known as the </a:t>
            </a:r>
            <a:r>
              <a:rPr lang="en-US" sz="3200" i="1" dirty="0" err="1" smtClean="0"/>
              <a:t>softmax</a:t>
            </a:r>
            <a:r>
              <a:rPr lang="en-US" sz="3200" i="1" dirty="0" smtClean="0"/>
              <a:t> 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11822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1295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A generalization of logistic regression to multiple categories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752600"/>
            <a:ext cx="8305800" cy="4953000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Recall we can think of the logistic as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Now we can think of the </a:t>
            </a:r>
            <a:r>
              <a:rPr lang="en-US" dirty="0" err="1" smtClean="0"/>
              <a:t>softmax</a:t>
            </a:r>
            <a:r>
              <a:rPr lang="en-US" dirty="0" smtClean="0"/>
              <a:t> as: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2506382-5C1C-DC4B-8F7D-D85447F81EC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2970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5199063" cy="1143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2970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67200"/>
            <a:ext cx="5570538" cy="19812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9828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 so far...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305800" cy="495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We’ve seen four kinds of “neural networks”: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1. Linear networks (linear regression):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517C7C-81D7-7846-A961-03173A99EFB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3789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0"/>
            <a:ext cx="7053263" cy="2667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3789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9" r="24544"/>
          <a:stretch>
            <a:fillRect/>
          </a:stretch>
        </p:blipFill>
        <p:spPr bwMode="auto">
          <a:xfrm>
            <a:off x="5791200" y="3886200"/>
            <a:ext cx="2362200" cy="224313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828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 so far...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305800" cy="49530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We’ve seen four kinds of “neural networks”: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2. </a:t>
            </a:r>
            <a:r>
              <a:rPr lang="en-US" dirty="0" err="1" smtClean="0"/>
              <a:t>Perceptrons</a:t>
            </a:r>
            <a:r>
              <a:rPr lang="en-US" dirty="0" smtClean="0"/>
              <a:t>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Where </a:t>
            </a:r>
            <a:r>
              <a:rPr lang="en-US" i="1" dirty="0" smtClean="0"/>
              <a:t>y=</a:t>
            </a:r>
            <a:r>
              <a:rPr lang="en-US" dirty="0" smtClean="0"/>
              <a:t>1</a:t>
            </a:r>
            <a:r>
              <a:rPr lang="en-US" i="1" dirty="0" smtClean="0"/>
              <a:t> </a:t>
            </a:r>
            <a:r>
              <a:rPr lang="en-US" dirty="0" smtClean="0"/>
              <a:t>means </a:t>
            </a:r>
            <a:r>
              <a:rPr lang="en-US" i="1" dirty="0" smtClean="0"/>
              <a:t>x </a:t>
            </a:r>
            <a:r>
              <a:rPr lang="en-US" dirty="0" smtClean="0"/>
              <a:t>is in Category C</a:t>
            </a:r>
            <a:r>
              <a:rPr lang="en-US" baseline="-25000" dirty="0" smtClean="0"/>
              <a:t>1</a:t>
            </a:r>
            <a:r>
              <a:rPr lang="en-US" dirty="0" smtClean="0"/>
              <a:t>, else C</a:t>
            </a:r>
            <a:r>
              <a:rPr lang="en-US" baseline="-25000" dirty="0" smtClean="0"/>
              <a:t>2</a:t>
            </a: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B3978A-D1F4-DF4B-99F1-8EA7372B541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3891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698709"/>
            <a:ext cx="8450262" cy="269875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3891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90600"/>
            <a:ext cx="2057400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4875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 so far...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305800" cy="495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We’ve seen four kinds of “neural networks”:</a:t>
            </a:r>
          </a:p>
          <a:p>
            <a:pPr>
              <a:defRPr/>
            </a:pPr>
            <a:r>
              <a:rPr lang="en-US" dirty="0" smtClean="0"/>
              <a:t>And </a:t>
            </a:r>
            <a:r>
              <a:rPr lang="en-US" dirty="0" err="1" smtClean="0"/>
              <a:t>perceptrons</a:t>
            </a:r>
            <a:r>
              <a:rPr lang="en-US" dirty="0" smtClean="0"/>
              <a:t> can be considered to be a </a:t>
            </a:r>
            <a:r>
              <a:rPr lang="en-US" b="1" i="1" dirty="0" smtClean="0">
                <a:solidFill>
                  <a:srgbClr val="0000FF"/>
                </a:solidFill>
              </a:rPr>
              <a:t>linear discriminant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86AD63-932A-1445-96FA-AD02C45FC4F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39941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76600"/>
            <a:ext cx="8129588" cy="29718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94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 so far...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295400"/>
            <a:ext cx="8305800" cy="495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We’ve seen four kinds of “neural networks”: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3. Logistic regression: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C5ED10-1BD8-104D-9501-8DF4D4BADA9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4096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766445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4096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14800"/>
            <a:ext cx="3335338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7541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 so far...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8305800" cy="495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We’ve seen four kinds of “neural networks”: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4. </a:t>
            </a:r>
            <a:r>
              <a:rPr lang="en-US" dirty="0" err="1" smtClean="0"/>
              <a:t>Softmax</a:t>
            </a:r>
            <a:endParaRPr lang="en-US" dirty="0"/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2665BF-6D79-C840-8258-F5D8C99608A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4198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7467600" cy="2860675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621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The general idea of gradient descent is:</a:t>
            </a:r>
          </a:p>
          <a:p>
            <a:pPr marL="514350" indent="-514350">
              <a:buAutoNum type="alphaUcParenR"/>
            </a:pPr>
            <a:r>
              <a:rPr lang="en-US" b="1" dirty="0" smtClean="0">
                <a:latin typeface="Times New Roman"/>
                <a:cs typeface="Times New Roman"/>
              </a:rPr>
              <a:t>Using calculus to figure out how to change the parameters to go </a:t>
            </a:r>
            <a:r>
              <a:rPr lang="en-US" b="1" i="1" dirty="0" smtClean="0">
                <a:latin typeface="Times New Roman"/>
                <a:cs typeface="Times New Roman"/>
              </a:rPr>
              <a:t>downhill </a:t>
            </a:r>
            <a:r>
              <a:rPr lang="en-US" b="1" dirty="0" smtClean="0">
                <a:latin typeface="Times New Roman"/>
                <a:cs typeface="Times New Roman"/>
              </a:rPr>
              <a:t>in some objective function </a:t>
            </a:r>
          </a:p>
          <a:p>
            <a:pPr marL="514350" indent="-514350">
              <a:buFont typeface="Arial"/>
              <a:buAutoNum type="alphaUcParenR"/>
            </a:pPr>
            <a:r>
              <a:rPr lang="en-US" dirty="0">
                <a:latin typeface="Times New Roman"/>
                <a:cs typeface="Times New Roman"/>
              </a:rPr>
              <a:t>Using calculus to figure out how to change the parameters to go </a:t>
            </a:r>
            <a:r>
              <a:rPr lang="en-US" i="1" dirty="0" smtClean="0">
                <a:latin typeface="Times New Roman"/>
                <a:cs typeface="Times New Roman"/>
              </a:rPr>
              <a:t>uphill </a:t>
            </a:r>
            <a:r>
              <a:rPr lang="en-US" dirty="0">
                <a:latin typeface="Times New Roman"/>
                <a:cs typeface="Times New Roman"/>
              </a:rPr>
              <a:t>in some objective function </a:t>
            </a:r>
          </a:p>
          <a:p>
            <a:pPr marL="514350" indent="-514350">
              <a:buFont typeface="Arial"/>
              <a:buAutoNum type="alphaUcParenR"/>
            </a:pPr>
            <a:r>
              <a:rPr lang="en-US" dirty="0" smtClean="0">
                <a:latin typeface="Times New Roman"/>
                <a:cs typeface="Times New Roman"/>
              </a:rPr>
              <a:t>To use the delta rule to change the weights.</a:t>
            </a:r>
          </a:p>
          <a:p>
            <a:pPr marL="514350" indent="-514350">
              <a:buFont typeface="Arial"/>
              <a:buAutoNum type="alphaUcParenR"/>
            </a:pPr>
            <a:r>
              <a:rPr lang="en-US" dirty="0" smtClean="0">
                <a:latin typeface="Times New Roman"/>
                <a:cs typeface="Times New Roman"/>
              </a:rPr>
              <a:t>To use calculus to take the derivative of the objective function with respect to the parameters, set it to 0, and solve.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1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1295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Summary so far...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752600"/>
            <a:ext cx="8305800" cy="4724400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And they ALL can be trained by the delta rule!</a:t>
            </a:r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043DFB-90A3-5E4E-99D2-46D018098EF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84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1295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More activation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676400"/>
            <a:ext cx="8305800" cy="4724400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Rectified Linear Units 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(</a:t>
            </a:r>
            <a:r>
              <a:rPr lang="en-US" dirty="0" err="1" smtClean="0"/>
              <a:t>ReLU</a:t>
            </a:r>
            <a:r>
              <a:rPr lang="en-US" dirty="0" smtClean="0"/>
              <a:t>):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2936D14-150D-2C42-96C5-C7C541056BF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174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4267200" cy="633413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3175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40640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075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4857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More activation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859876"/>
            <a:ext cx="83058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r>
              <a:rPr lang="en-US" sz="3000" dirty="0" smtClean="0"/>
              <a:t>Exponential Linear Units (ELU): </a:t>
            </a:r>
          </a:p>
          <a:p>
            <a:pPr marL="0" indent="0">
              <a:buFont typeface="Wingdings" charset="0"/>
              <a:buNone/>
              <a:defRPr/>
            </a:pPr>
            <a:endParaRPr lang="en-US" sz="3000" dirty="0" smtClean="0"/>
          </a:p>
          <a:p>
            <a:pPr marL="0" indent="0">
              <a:buFont typeface="Wingdings" charset="0"/>
              <a:buNone/>
              <a:defRPr/>
            </a:pPr>
            <a:endParaRPr lang="en-US" sz="3000" dirty="0"/>
          </a:p>
          <a:p>
            <a:pPr marL="0" indent="0">
              <a:buFont typeface="Wingdings" charset="0"/>
              <a:buNone/>
              <a:defRPr/>
            </a:pPr>
            <a:r>
              <a:rPr lang="en-US" sz="3000" dirty="0" smtClean="0"/>
              <a:t>Leaky </a:t>
            </a:r>
            <a:r>
              <a:rPr lang="en-US" sz="3000" dirty="0" err="1" smtClean="0"/>
              <a:t>ReLU</a:t>
            </a:r>
            <a:r>
              <a:rPr lang="en-US" sz="3000" dirty="0" smtClean="0"/>
              <a:t>, </a:t>
            </a:r>
            <a:r>
              <a:rPr lang="en-US" sz="3000" dirty="0" err="1" smtClean="0"/>
              <a:t>ReLU</a:t>
            </a:r>
            <a:r>
              <a:rPr lang="en-US" sz="3000" dirty="0" smtClean="0"/>
              <a:t>, Shifted </a:t>
            </a:r>
            <a:r>
              <a:rPr lang="en-US" sz="3000" dirty="0" err="1" smtClean="0"/>
              <a:t>ReLU</a:t>
            </a:r>
            <a:r>
              <a:rPr lang="en-US" sz="3000" dirty="0" smtClean="0"/>
              <a:t> (</a:t>
            </a:r>
            <a:r>
              <a:rPr lang="en-US" sz="3000" dirty="0" err="1" smtClean="0"/>
              <a:t>SReLU</a:t>
            </a:r>
            <a:r>
              <a:rPr lang="en-US" sz="3000" dirty="0" smtClean="0"/>
              <a:t>)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2936D14-150D-2C42-96C5-C7C541056BF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02" y="710465"/>
            <a:ext cx="7559098" cy="3779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664" y="5005514"/>
            <a:ext cx="6273473" cy="7855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7189" y="6292334"/>
            <a:ext cx="405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Clevert</a:t>
            </a:r>
            <a:r>
              <a:rPr lang="en-US" dirty="0"/>
              <a:t>, </a:t>
            </a:r>
            <a:r>
              <a:rPr lang="en-US" dirty="0" err="1" smtClean="0"/>
              <a:t>Unterthiner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smtClean="0"/>
              <a:t> </a:t>
            </a:r>
            <a:r>
              <a:rPr lang="en-US" dirty="0" err="1" smtClean="0"/>
              <a:t>Hochreiter</a:t>
            </a:r>
            <a:r>
              <a:rPr lang="en-US" dirty="0" smtClean="0"/>
              <a:t> (2016)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037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1295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More activation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676400"/>
            <a:ext cx="8305800" cy="4724400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dirty="0" err="1" smtClean="0"/>
              <a:t>Tanh</a:t>
            </a:r>
            <a:r>
              <a:rPr lang="en-US" dirty="0" smtClean="0"/>
              <a:t>:</a:t>
            </a:r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FC42090-DCBF-DA4C-B438-0991A5E812D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277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3900488" cy="6858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3277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05000"/>
            <a:ext cx="39497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819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8610600" cy="129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 smtClean="0"/>
              <a:t>Forward Propagation with a hidden layer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676400"/>
            <a:ext cx="8305800" cy="4724400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181371-1A79-7A40-82F6-4F2C1CC6388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3379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14400"/>
            <a:ext cx="4308475" cy="51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3798" name="TextBox 6"/>
          <p:cNvSpPr txBox="1">
            <a:spLocks noChangeArrowheads="1"/>
          </p:cNvSpPr>
          <p:nvPr/>
        </p:nvSpPr>
        <p:spPr bwMode="auto">
          <a:xfrm>
            <a:off x="304800" y="1447800"/>
            <a:ext cx="39624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Forward propagation consists of applying an activation function at each layer of the network.</a:t>
            </a:r>
          </a:p>
          <a:p>
            <a:pPr eaLnBrk="1" hangingPunct="1"/>
            <a:endParaRPr lang="en-US" sz="3200" dirty="0"/>
          </a:p>
          <a:p>
            <a:pPr eaLnBrk="1" hangingPunct="1"/>
            <a:r>
              <a:rPr lang="en-US" sz="3200" dirty="0"/>
              <a:t>The </a:t>
            </a:r>
            <a:r>
              <a:rPr lang="en-US" sz="3200" dirty="0" err="1"/>
              <a:t>hiddens</a:t>
            </a:r>
            <a:r>
              <a:rPr lang="en-US" sz="3200" dirty="0"/>
              <a:t> could be </a:t>
            </a:r>
            <a:r>
              <a:rPr lang="en-US" sz="3200" dirty="0" err="1"/>
              <a:t>ReLU</a:t>
            </a:r>
            <a:r>
              <a:rPr lang="en-US" sz="3200" dirty="0"/>
              <a:t> – the outputs </a:t>
            </a:r>
            <a:r>
              <a:rPr lang="en-US" sz="3200" dirty="0" err="1"/>
              <a:t>softmax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00882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8610600" cy="1295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066800"/>
            <a:ext cx="8610600" cy="4724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There are theoretical ways to motivate </a:t>
            </a:r>
            <a:r>
              <a:rPr lang="en-US" dirty="0" err="1" smtClean="0"/>
              <a:t>perceptrons</a:t>
            </a:r>
            <a:r>
              <a:rPr lang="en-US" dirty="0" smtClean="0"/>
              <a:t>, linear regression, logistic regression, and </a:t>
            </a:r>
            <a:r>
              <a:rPr lang="en-US" dirty="0" err="1" smtClean="0"/>
              <a:t>softmax</a:t>
            </a:r>
            <a:r>
              <a:rPr lang="en-US" dirty="0" smtClean="0"/>
              <a:t> regression that lead to the activation functions we saw.</a:t>
            </a:r>
          </a:p>
          <a:p>
            <a:pPr>
              <a:defRPr/>
            </a:pPr>
            <a:r>
              <a:rPr lang="en-US" dirty="0" smtClean="0"/>
              <a:t>We will talk more about this </a:t>
            </a:r>
            <a:r>
              <a:rPr lang="en-US" smtClean="0"/>
              <a:t>next time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Some activation functions, like </a:t>
            </a:r>
            <a:r>
              <a:rPr lang="en-US" dirty="0" err="1" smtClean="0"/>
              <a:t>ReLU</a:t>
            </a:r>
            <a:r>
              <a:rPr lang="en-US" dirty="0" smtClean="0"/>
              <a:t> and </a:t>
            </a:r>
            <a:r>
              <a:rPr lang="en-US" dirty="0" err="1" smtClean="0"/>
              <a:t>tanh</a:t>
            </a:r>
            <a:r>
              <a:rPr lang="en-US" dirty="0" smtClean="0"/>
              <a:t>, are motivated by how well they work in a neural network – i.e., empirically.</a:t>
            </a:r>
          </a:p>
          <a:p>
            <a:pPr>
              <a:defRPr/>
            </a:pPr>
            <a:r>
              <a:rPr lang="en-US" dirty="0" smtClean="0"/>
              <a:t>We will talk about that in the weeks to come.</a:t>
            </a: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190 Lecture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E9251AD-32B6-A646-8AE1-1E517798DEF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141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delta rule is: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A)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B)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C)  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2" y="3523056"/>
            <a:ext cx="6894424" cy="10032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257800"/>
            <a:ext cx="3199494" cy="594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406" y="2470098"/>
            <a:ext cx="3764902" cy="1190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052" y="4526349"/>
            <a:ext cx="3252642" cy="6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5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delta rule is: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A)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B)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C)  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2" y="3523056"/>
            <a:ext cx="6894424" cy="10032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257800"/>
            <a:ext cx="3199494" cy="594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406" y="2470098"/>
            <a:ext cx="3764902" cy="1190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052" y="4526349"/>
            <a:ext cx="3252642" cy="6209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550" y="5147308"/>
            <a:ext cx="4436090" cy="83659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8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logistic function is: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dirty="0" smtClean="0"/>
              <a:t>A)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B)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C)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2" y="3289041"/>
            <a:ext cx="3045136" cy="1015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191" y="2603292"/>
            <a:ext cx="3045136" cy="9468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52" y="4304086"/>
            <a:ext cx="2970275" cy="551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18" y="4856084"/>
            <a:ext cx="2661163" cy="15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logistic function is: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dirty="0" smtClean="0"/>
              <a:t>A)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B)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C)</a:t>
            </a:r>
          </a:p>
          <a:p>
            <a:pPr marL="0" indent="0">
              <a:spcBef>
                <a:spcPts val="2568"/>
              </a:spcBef>
              <a:buNone/>
            </a:pPr>
            <a:r>
              <a:rPr lang="en-US" dirty="0" smtClean="0"/>
              <a:t>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2" y="3289041"/>
            <a:ext cx="3045136" cy="1015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191" y="2603292"/>
            <a:ext cx="3045136" cy="9468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52" y="4304086"/>
            <a:ext cx="2970275" cy="551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18" y="4856084"/>
            <a:ext cx="2661163" cy="15800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" y="3467495"/>
            <a:ext cx="4436090" cy="83659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0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Last time, we showed how the delta rule for linear regression can be derived by: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Coming up with an appropriate loss function: Mean Squared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Taking the derivative with respect to the weights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Plugging the result into the formula for gradient descent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Out pops the delta rule!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936182-DC21-F44F-876D-B6D0C2920F27}" type="datetime1">
              <a:rPr lang="en-US" smtClean="0"/>
              <a:pPr>
                <a:defRPr/>
              </a:pPr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CSE 190 Lecture 5</a:t>
            </a:r>
            <a:endParaRPr lang="en-US"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6747C-4E9C-9745-92EF-51805D95845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8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</TotalTime>
  <Words>2005</Words>
  <Application>Microsoft Macintosh PowerPoint</Application>
  <PresentationFormat>On-screen Show (4:3)</PresentationFormat>
  <Paragraphs>423</Paragraphs>
  <Slides>45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2_Office Theme</vt:lpstr>
      <vt:lpstr>1_Office Theme</vt:lpstr>
      <vt:lpstr>Logistic Regression Multinomial Regression</vt:lpstr>
      <vt:lpstr>Summary so far...</vt:lpstr>
      <vt:lpstr>Clicker question</vt:lpstr>
      <vt:lpstr>Clicker question</vt:lpstr>
      <vt:lpstr>Clicker question</vt:lpstr>
      <vt:lpstr>Clicker question</vt:lpstr>
      <vt:lpstr>Clicker question</vt:lpstr>
      <vt:lpstr>Clicker question</vt:lpstr>
      <vt:lpstr>Summary so far...</vt:lpstr>
      <vt:lpstr>Today</vt:lpstr>
      <vt:lpstr>Today</vt:lpstr>
      <vt:lpstr>A generalization of the linear discriminant:</vt:lpstr>
      <vt:lpstr>Gaussian probability density functions:</vt:lpstr>
      <vt:lpstr>A somewhat counterintuitive derivation:</vt:lpstr>
      <vt:lpstr>The logistic activation function:</vt:lpstr>
      <vt:lpstr>Today</vt:lpstr>
      <vt:lpstr>Notation reminder</vt:lpstr>
      <vt:lpstr>Today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Finally, cool fact:</vt:lpstr>
      <vt:lpstr>Finally, cool fact:</vt:lpstr>
      <vt:lpstr>So...</vt:lpstr>
      <vt:lpstr>What’s going on?</vt:lpstr>
      <vt:lpstr>Summary</vt:lpstr>
      <vt:lpstr>Summary</vt:lpstr>
      <vt:lpstr>A generalization of logistic regression to multiple categories</vt:lpstr>
      <vt:lpstr>Softmax: A generalization of the logistic function to multiple categories</vt:lpstr>
      <vt:lpstr>A generalization of logistic regression to multiple categories</vt:lpstr>
      <vt:lpstr>Summary so far...</vt:lpstr>
      <vt:lpstr>Summary so far...</vt:lpstr>
      <vt:lpstr>Summary so far...</vt:lpstr>
      <vt:lpstr>Summary so far...</vt:lpstr>
      <vt:lpstr>Summary so far...</vt:lpstr>
      <vt:lpstr>Summary so far...</vt:lpstr>
      <vt:lpstr>More activation functions</vt:lpstr>
      <vt:lpstr>More activation functions</vt:lpstr>
      <vt:lpstr>More activation functions</vt:lpstr>
      <vt:lpstr>Forward Propagation with a hidden layer</vt:lpstr>
      <vt:lpstr>Summary</vt:lpstr>
    </vt:vector>
  </TitlesOfParts>
  <Company>Computer Science and Engineering, 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Cottrell</dc:creator>
  <cp:lastModifiedBy>Gary Cottrell</cp:lastModifiedBy>
  <cp:revision>53</cp:revision>
  <dcterms:created xsi:type="dcterms:W3CDTF">2017-10-03T21:45:27Z</dcterms:created>
  <dcterms:modified xsi:type="dcterms:W3CDTF">2019-01-19T21:05:43Z</dcterms:modified>
</cp:coreProperties>
</file>